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embeddedFontLst>
    <p:embeddedFont>
      <p:font typeface="Raleway"/>
      <p:regular r:id="rId9"/>
      <p:bold r:id="rId10"/>
      <p:italic r:id="rId11"/>
      <p:boldItalic r:id="rId12"/>
    </p:embeddedFont>
    <p:embeddedFont>
      <p:font typeface="La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italic.fntdata"/><Relationship Id="rId10" Type="http://schemas.openxmlformats.org/officeDocument/2006/relationships/font" Target="fonts/Raleway-bold.fntdata"/><Relationship Id="rId13" Type="http://schemas.openxmlformats.org/officeDocument/2006/relationships/font" Target="fonts/Lato-regular.fntdata"/><Relationship Id="rId12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Raleway-regular.fntdata"/><Relationship Id="rId15" Type="http://schemas.openxmlformats.org/officeDocument/2006/relationships/font" Target="fonts/Lato-italic.fntdata"/><Relationship Id="rId14" Type="http://schemas.openxmlformats.org/officeDocument/2006/relationships/font" Target="fonts/Lato-bold.fntdata"/><Relationship Id="rId16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gif>
</file>

<file path=ppt/media/image11.png>
</file>

<file path=ppt/media/image2.gif>
</file>

<file path=ppt/media/image3.gif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2.gif"/><Relationship Id="rId7" Type="http://schemas.openxmlformats.org/officeDocument/2006/relationships/image" Target="../media/image1.png"/><Relationship Id="rId8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Relationship Id="rId4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/>
        </p:nvSpPr>
        <p:spPr>
          <a:xfrm>
            <a:off x="5154250" y="0"/>
            <a:ext cx="3989700" cy="8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00"/>
                </a:solidFill>
              </a:rPr>
              <a:t>Multi-Agent Pathing under constrained conditions</a:t>
            </a:r>
            <a:endParaRPr sz="2400">
              <a:solidFill>
                <a:srgbClr val="FFFF00"/>
              </a:solidFill>
            </a:endParaRPr>
          </a:p>
        </p:txBody>
      </p:sp>
      <p:cxnSp>
        <p:nvCxnSpPr>
          <p:cNvPr id="87" name="Shape 87"/>
          <p:cNvCxnSpPr/>
          <p:nvPr/>
        </p:nvCxnSpPr>
        <p:spPr>
          <a:xfrm>
            <a:off x="5141175" y="5116900"/>
            <a:ext cx="4002900" cy="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Shape 88"/>
          <p:cNvSpPr txBox="1"/>
          <p:nvPr/>
        </p:nvSpPr>
        <p:spPr>
          <a:xfrm>
            <a:off x="5154250" y="4582775"/>
            <a:ext cx="38349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                  </a:t>
            </a:r>
            <a:r>
              <a:rPr lang="en" sz="1800">
                <a:solidFill>
                  <a:srgbClr val="00FF00"/>
                </a:solidFill>
              </a:rPr>
              <a:t>Jose Navarro              </a:t>
            </a:r>
            <a:endParaRPr sz="1800">
              <a:solidFill>
                <a:srgbClr val="00FF00"/>
              </a:solidFill>
            </a:endParaRPr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515426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0" name="Shape 90"/>
          <p:cNvCxnSpPr>
            <a:stCxn id="91" idx="5"/>
            <a:endCxn id="92" idx="1"/>
          </p:cNvCxnSpPr>
          <p:nvPr/>
        </p:nvCxnSpPr>
        <p:spPr>
          <a:xfrm>
            <a:off x="1331815" y="3146959"/>
            <a:ext cx="2811600" cy="11724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Shape 93"/>
          <p:cNvSpPr txBox="1"/>
          <p:nvPr/>
        </p:nvSpPr>
        <p:spPr>
          <a:xfrm>
            <a:off x="5154250" y="1203375"/>
            <a:ext cx="3989700" cy="7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FF"/>
                </a:solidFill>
              </a:rPr>
              <a:t>“How do you go from</a:t>
            </a:r>
            <a:r>
              <a:rPr i="1" lang="en" sz="1800">
                <a:solidFill>
                  <a:srgbClr val="00FF00"/>
                </a:solidFill>
              </a:rPr>
              <a:t> </a:t>
            </a:r>
            <a:r>
              <a:rPr i="1" lang="en" sz="1800">
                <a:solidFill>
                  <a:srgbClr val="FF0000"/>
                </a:solidFill>
              </a:rPr>
              <a:t>A </a:t>
            </a:r>
            <a:r>
              <a:rPr i="1" lang="en" sz="1800">
                <a:solidFill>
                  <a:srgbClr val="0000FF"/>
                </a:solidFill>
              </a:rPr>
              <a:t>to</a:t>
            </a:r>
            <a:r>
              <a:rPr i="1" lang="en" sz="1800">
                <a:solidFill>
                  <a:srgbClr val="38761D"/>
                </a:solidFill>
              </a:rPr>
              <a:t> </a:t>
            </a:r>
            <a:r>
              <a:rPr i="1" lang="en" sz="1800">
                <a:solidFill>
                  <a:srgbClr val="00FF00"/>
                </a:solidFill>
              </a:rPr>
              <a:t>B</a:t>
            </a:r>
            <a:r>
              <a:rPr i="1" lang="en" sz="1800">
                <a:solidFill>
                  <a:srgbClr val="0000FF"/>
                </a:solidFill>
              </a:rPr>
              <a:t>?</a:t>
            </a:r>
            <a:r>
              <a:rPr i="1" lang="en" sz="1800">
                <a:solidFill>
                  <a:srgbClr val="38761D"/>
                </a:solidFill>
              </a:rPr>
              <a:t> </a:t>
            </a:r>
            <a:r>
              <a:rPr i="1" lang="en" sz="1800">
                <a:solidFill>
                  <a:srgbClr val="0000FF"/>
                </a:solidFill>
              </a:rPr>
              <a:t>when...”</a:t>
            </a:r>
            <a:endParaRPr i="1" sz="1800">
              <a:solidFill>
                <a:srgbClr val="0000FF"/>
              </a:solidFill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158625" y="2394450"/>
            <a:ext cx="4104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A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95" name="Shape 95"/>
          <p:cNvSpPr txBox="1"/>
          <p:nvPr/>
        </p:nvSpPr>
        <p:spPr>
          <a:xfrm>
            <a:off x="3694925" y="4537625"/>
            <a:ext cx="5412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00"/>
                </a:solidFill>
              </a:rPr>
              <a:t>B</a:t>
            </a:r>
            <a:endParaRPr sz="1800">
              <a:solidFill>
                <a:srgbClr val="00FF00"/>
              </a:solidFill>
            </a:endParaRPr>
          </a:p>
        </p:txBody>
      </p:sp>
      <p:sp>
        <p:nvSpPr>
          <p:cNvPr id="96" name="Shape 96"/>
          <p:cNvSpPr txBox="1"/>
          <p:nvPr/>
        </p:nvSpPr>
        <p:spPr>
          <a:xfrm>
            <a:off x="5372475" y="1807700"/>
            <a:ext cx="35403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Char char="●"/>
            </a:pPr>
            <a:r>
              <a:rPr lang="en" sz="1800">
                <a:solidFill>
                  <a:srgbClr val="00FF00"/>
                </a:solidFill>
              </a:rPr>
              <a:t>Most agents lack global data</a:t>
            </a:r>
            <a:endParaRPr sz="1800">
              <a:solidFill>
                <a:srgbClr val="00FF00"/>
              </a:solidFill>
            </a:endParaRPr>
          </a:p>
        </p:txBody>
      </p:sp>
      <p:sp>
        <p:nvSpPr>
          <p:cNvPr id="97" name="Shape 97"/>
          <p:cNvSpPr txBox="1"/>
          <p:nvPr/>
        </p:nvSpPr>
        <p:spPr>
          <a:xfrm>
            <a:off x="5372475" y="2385438"/>
            <a:ext cx="3309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Char char="●"/>
            </a:pPr>
            <a:r>
              <a:rPr lang="en" sz="1800">
                <a:solidFill>
                  <a:srgbClr val="00FF00"/>
                </a:solidFill>
              </a:rPr>
              <a:t>Agents communicate with little bandwidth</a:t>
            </a:r>
            <a:endParaRPr sz="1800">
              <a:solidFill>
                <a:srgbClr val="00FF00"/>
              </a:solidFill>
            </a:endParaRPr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b="39820" l="11038" r="73390" t="47989"/>
          <a:stretch/>
        </p:blipFill>
        <p:spPr>
          <a:xfrm>
            <a:off x="569025" y="2468250"/>
            <a:ext cx="802575" cy="62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 rotWithShape="1">
          <a:blip r:embed="rId3">
            <a:alphaModFix/>
          </a:blip>
          <a:srcRect b="4869" l="78565" r="5862" t="85697"/>
          <a:stretch/>
        </p:blipFill>
        <p:spPr>
          <a:xfrm>
            <a:off x="4058825" y="4407775"/>
            <a:ext cx="802575" cy="48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5426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/>
          <p:nvPr/>
        </p:nvSpPr>
        <p:spPr>
          <a:xfrm>
            <a:off x="5372475" y="3286288"/>
            <a:ext cx="31071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Char char="●"/>
            </a:pPr>
            <a:r>
              <a:rPr lang="en" sz="1800">
                <a:solidFill>
                  <a:srgbClr val="00FF00"/>
                </a:solidFill>
              </a:rPr>
              <a:t>Limited computation</a:t>
            </a:r>
            <a:endParaRPr sz="1800">
              <a:solidFill>
                <a:srgbClr val="00FF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/>
        </p:nvSpPr>
        <p:spPr>
          <a:xfrm>
            <a:off x="-4" y="301150"/>
            <a:ext cx="2250300" cy="11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E-commerce sales for Q4 2008:</a:t>
            </a:r>
            <a:endParaRPr sz="20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$37.1 Billion</a:t>
            </a:r>
            <a:endParaRPr sz="2400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7" name="Shape 107"/>
          <p:cNvCxnSpPr/>
          <p:nvPr/>
        </p:nvCxnSpPr>
        <p:spPr>
          <a:xfrm flipH="1" rot="10800000">
            <a:off x="2222071" y="746100"/>
            <a:ext cx="4297500" cy="270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" name="Shape 108"/>
          <p:cNvSpPr txBox="1"/>
          <p:nvPr/>
        </p:nvSpPr>
        <p:spPr>
          <a:xfrm>
            <a:off x="6519582" y="328150"/>
            <a:ext cx="2596200" cy="11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E-commerce sales for Q1 2017:</a:t>
            </a:r>
            <a:endParaRPr sz="20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$105.1 Billion</a:t>
            </a:r>
            <a:endParaRPr sz="2400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9" name="Shape 109"/>
          <p:cNvCxnSpPr>
            <a:stCxn id="108" idx="2"/>
            <a:endCxn id="110" idx="0"/>
          </p:cNvCxnSpPr>
          <p:nvPr/>
        </p:nvCxnSpPr>
        <p:spPr>
          <a:xfrm flipH="1">
            <a:off x="7789482" y="1443250"/>
            <a:ext cx="28200" cy="21696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1674" y="4071600"/>
            <a:ext cx="2942300" cy="51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6201675" y="3612825"/>
            <a:ext cx="31755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FF00"/>
                </a:solidFill>
              </a:rPr>
              <a:t>More</a:t>
            </a:r>
            <a:r>
              <a:rPr lang="en" sz="2000">
                <a:solidFill>
                  <a:srgbClr val="38761D"/>
                </a:solidFill>
              </a:rPr>
              <a:t> </a:t>
            </a:r>
            <a:r>
              <a:rPr lang="en" sz="2000">
                <a:solidFill>
                  <a:srgbClr val="FFFF00"/>
                </a:solidFill>
              </a:rPr>
              <a:t>people are clicking</a:t>
            </a:r>
            <a:r>
              <a:rPr lang="en" sz="1800">
                <a:solidFill>
                  <a:srgbClr val="38761D"/>
                </a:solidFill>
              </a:rPr>
              <a:t> </a:t>
            </a:r>
            <a:endParaRPr sz="1800">
              <a:solidFill>
                <a:srgbClr val="38761D"/>
              </a:solidFill>
            </a:endParaRPr>
          </a:p>
        </p:txBody>
      </p:sp>
      <p:cxnSp>
        <p:nvCxnSpPr>
          <p:cNvPr id="112" name="Shape 112"/>
          <p:cNvCxnSpPr/>
          <p:nvPr/>
        </p:nvCxnSpPr>
        <p:spPr>
          <a:xfrm flipH="1" rot="10800000">
            <a:off x="2260975" y="4320800"/>
            <a:ext cx="3632700" cy="246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13" name="Shape 113"/>
          <p:cNvSpPr txBox="1"/>
          <p:nvPr/>
        </p:nvSpPr>
        <p:spPr>
          <a:xfrm>
            <a:off x="0" y="3971675"/>
            <a:ext cx="21459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00"/>
                </a:solidFill>
              </a:rPr>
              <a:t>More packages</a:t>
            </a:r>
            <a:r>
              <a:rPr lang="en" sz="2400">
                <a:solidFill>
                  <a:srgbClr val="FFFF00"/>
                </a:solidFill>
              </a:rPr>
              <a:t> </a:t>
            </a:r>
            <a:endParaRPr sz="2400">
              <a:solidFill>
                <a:srgbClr val="FFFF00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</a:endParaRPr>
          </a:p>
        </p:txBody>
      </p:sp>
      <p:cxnSp>
        <p:nvCxnSpPr>
          <p:cNvPr id="114" name="Shape 114"/>
          <p:cNvCxnSpPr/>
          <p:nvPr/>
        </p:nvCxnSpPr>
        <p:spPr>
          <a:xfrm rot="-5400000">
            <a:off x="448375" y="2593950"/>
            <a:ext cx="1496100" cy="1459200"/>
          </a:xfrm>
          <a:prstGeom prst="curvedConnector3">
            <a:avLst>
              <a:gd fmla="val 89904" name="adj1"/>
            </a:avLst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5050" y="1028175"/>
            <a:ext cx="4375538" cy="2688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 b="0" l="11723" r="21248" t="1941"/>
          <a:stretch/>
        </p:blipFill>
        <p:spPr>
          <a:xfrm>
            <a:off x="4213389" y="0"/>
            <a:ext cx="1636935" cy="14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/>
          <p:cNvPicPr preferRelativeResize="0"/>
          <p:nvPr/>
        </p:nvPicPr>
        <p:blipFill rotWithShape="1">
          <a:blip r:embed="rId4">
            <a:alphaModFix/>
          </a:blip>
          <a:srcRect b="14774" l="0" r="0" t="18161"/>
          <a:stretch/>
        </p:blipFill>
        <p:spPr>
          <a:xfrm>
            <a:off x="0" y="461933"/>
            <a:ext cx="1566771" cy="66186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/>
          <p:nvPr/>
        </p:nvSpPr>
        <p:spPr>
          <a:xfrm>
            <a:off x="1519626" y="550415"/>
            <a:ext cx="673500" cy="4851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</a:endParaRPr>
          </a:p>
        </p:txBody>
      </p:sp>
      <p:pic>
        <p:nvPicPr>
          <p:cNvPr id="123" name="Shape 1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6196" y="299399"/>
            <a:ext cx="991098" cy="824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/>
          <p:nvPr/>
        </p:nvSpPr>
        <p:spPr>
          <a:xfrm>
            <a:off x="3432117" y="420672"/>
            <a:ext cx="646500" cy="582000"/>
          </a:xfrm>
          <a:prstGeom prst="mathEqual">
            <a:avLst>
              <a:gd fmla="val 23520" name="adj1"/>
              <a:gd fmla="val 1176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Shape 125"/>
          <p:cNvCxnSpPr/>
          <p:nvPr/>
        </p:nvCxnSpPr>
        <p:spPr>
          <a:xfrm>
            <a:off x="49963" y="1424875"/>
            <a:ext cx="5836200" cy="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Shape 126"/>
          <p:cNvCxnSpPr/>
          <p:nvPr/>
        </p:nvCxnSpPr>
        <p:spPr>
          <a:xfrm>
            <a:off x="5886175" y="-11550"/>
            <a:ext cx="0" cy="516660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Animated_BFS.gif" id="127" name="Shape 1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67200" y="3442925"/>
            <a:ext cx="3184625" cy="164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/>
        </p:nvSpPr>
        <p:spPr>
          <a:xfrm>
            <a:off x="123275" y="3744150"/>
            <a:ext cx="26220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FF00"/>
                </a:solidFill>
              </a:rPr>
              <a:t>Breadth First Search (BFS)</a:t>
            </a:r>
            <a:endParaRPr sz="2400">
              <a:solidFill>
                <a:srgbClr val="00FF00"/>
              </a:solidFill>
            </a:endParaRPr>
          </a:p>
        </p:txBody>
      </p:sp>
      <p:sp>
        <p:nvSpPr>
          <p:cNvPr id="129" name="Shape 129"/>
          <p:cNvSpPr txBox="1"/>
          <p:nvPr/>
        </p:nvSpPr>
        <p:spPr>
          <a:xfrm>
            <a:off x="2038663" y="1368550"/>
            <a:ext cx="17727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FF00"/>
                </a:solidFill>
              </a:rPr>
              <a:t>Pheromones</a:t>
            </a:r>
            <a:endParaRPr sz="2200">
              <a:solidFill>
                <a:srgbClr val="00FF00"/>
              </a:solidFill>
            </a:endParaRPr>
          </a:p>
        </p:txBody>
      </p:sp>
      <p:pic>
        <p:nvPicPr>
          <p:cNvPr id="130" name="Shape 130"/>
          <p:cNvPicPr preferRelativeResize="0"/>
          <p:nvPr/>
        </p:nvPicPr>
        <p:blipFill rotWithShape="1">
          <a:blip r:embed="rId7">
            <a:alphaModFix/>
          </a:blip>
          <a:srcRect b="43634" l="11937" r="31408" t="37468"/>
          <a:stretch/>
        </p:blipFill>
        <p:spPr>
          <a:xfrm>
            <a:off x="123263" y="1814230"/>
            <a:ext cx="5689622" cy="14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85100" y="1219863"/>
            <a:ext cx="3094025" cy="261193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5985100" y="430425"/>
            <a:ext cx="30357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00"/>
                </a:solidFill>
              </a:rPr>
              <a:t>What can go wrong?</a:t>
            </a:r>
            <a:endParaRPr sz="240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" name="Shape 137"/>
          <p:cNvCxnSpPr/>
          <p:nvPr/>
        </p:nvCxnSpPr>
        <p:spPr>
          <a:xfrm rot="10800000">
            <a:off x="4653975" y="10500"/>
            <a:ext cx="46800" cy="51225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" name="Shape 138"/>
          <p:cNvSpPr txBox="1"/>
          <p:nvPr/>
        </p:nvSpPr>
        <p:spPr>
          <a:xfrm>
            <a:off x="8529750" y="2762875"/>
            <a:ext cx="73266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 txBox="1"/>
          <p:nvPr/>
        </p:nvSpPr>
        <p:spPr>
          <a:xfrm>
            <a:off x="5788625" y="45000"/>
            <a:ext cx="2787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FF00"/>
                </a:solidFill>
              </a:rPr>
              <a:t>Pheromone Map</a:t>
            </a:r>
            <a:endParaRPr sz="2400">
              <a:solidFill>
                <a:srgbClr val="00FF00"/>
              </a:solidFill>
            </a:endParaRPr>
          </a:p>
        </p:txBody>
      </p:sp>
      <p:sp>
        <p:nvSpPr>
          <p:cNvPr id="140" name="Shape 140"/>
          <p:cNvSpPr txBox="1"/>
          <p:nvPr/>
        </p:nvSpPr>
        <p:spPr>
          <a:xfrm>
            <a:off x="509725" y="10500"/>
            <a:ext cx="3528900" cy="3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FF00"/>
                </a:solidFill>
              </a:rPr>
              <a:t>       Putting it together</a:t>
            </a:r>
            <a:endParaRPr sz="2400">
              <a:solidFill>
                <a:srgbClr val="00FF00"/>
              </a:solidFill>
            </a:endParaRP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475" y="516050"/>
            <a:ext cx="4262099" cy="42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4175" y="568200"/>
            <a:ext cx="4144100" cy="41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